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897" r:id="rId3"/>
    <p:sldMasterId id="2147483899" r:id="rId4"/>
  </p:sldMasterIdLst>
  <p:notesMasterIdLst>
    <p:notesMasterId r:id="rId55"/>
  </p:notesMasterIdLst>
  <p:handoutMasterIdLst>
    <p:handoutMasterId r:id="rId56"/>
  </p:handoutMasterIdLst>
  <p:sldIdLst>
    <p:sldId id="288" r:id="rId5"/>
    <p:sldId id="387" r:id="rId6"/>
    <p:sldId id="344" r:id="rId7"/>
    <p:sldId id="596" r:id="rId8"/>
    <p:sldId id="289" r:id="rId9"/>
    <p:sldId id="291" r:id="rId10"/>
    <p:sldId id="292" r:id="rId11"/>
    <p:sldId id="294" r:id="rId12"/>
    <p:sldId id="597" r:id="rId13"/>
    <p:sldId id="290" r:id="rId14"/>
    <p:sldId id="295" r:id="rId15"/>
    <p:sldId id="299" r:id="rId16"/>
    <p:sldId id="297" r:id="rId17"/>
    <p:sldId id="598" r:id="rId18"/>
    <p:sldId id="296" r:id="rId19"/>
    <p:sldId id="301" r:id="rId20"/>
    <p:sldId id="310" r:id="rId21"/>
    <p:sldId id="300" r:id="rId22"/>
    <p:sldId id="298" r:id="rId23"/>
    <p:sldId id="599" r:id="rId24"/>
    <p:sldId id="313" r:id="rId25"/>
    <p:sldId id="308" r:id="rId26"/>
    <p:sldId id="309" r:id="rId27"/>
    <p:sldId id="304" r:id="rId28"/>
    <p:sldId id="305" r:id="rId29"/>
    <p:sldId id="306" r:id="rId30"/>
    <p:sldId id="600" r:id="rId31"/>
    <p:sldId id="312" r:id="rId32"/>
    <p:sldId id="315" r:id="rId33"/>
    <p:sldId id="316" r:id="rId34"/>
    <p:sldId id="323" r:id="rId35"/>
    <p:sldId id="322" r:id="rId36"/>
    <p:sldId id="324" r:id="rId37"/>
    <p:sldId id="320" r:id="rId38"/>
    <p:sldId id="314" r:id="rId39"/>
    <p:sldId id="326" r:id="rId40"/>
    <p:sldId id="327" r:id="rId41"/>
    <p:sldId id="318" r:id="rId42"/>
    <p:sldId id="317" r:id="rId43"/>
    <p:sldId id="319" r:id="rId44"/>
    <p:sldId id="601" r:id="rId45"/>
    <p:sldId id="329" r:id="rId46"/>
    <p:sldId id="330" r:id="rId47"/>
    <p:sldId id="328" r:id="rId48"/>
    <p:sldId id="336" r:id="rId49"/>
    <p:sldId id="335" r:id="rId50"/>
    <p:sldId id="331" r:id="rId51"/>
    <p:sldId id="332" r:id="rId52"/>
    <p:sldId id="333" r:id="rId53"/>
    <p:sldId id="334" r:id="rId54"/>
  </p:sldIdLst>
  <p:sldSz cx="9144000" cy="6858000" type="screen4x3"/>
  <p:notesSz cx="6784975" cy="992187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C5A"/>
    <a:srgbClr val="00915D"/>
    <a:srgbClr val="0D4F3C"/>
    <a:srgbClr val="037C03"/>
    <a:srgbClr val="FFFFFF"/>
    <a:srgbClr val="800000"/>
    <a:srgbClr val="060165"/>
    <a:srgbClr val="006A42"/>
    <a:srgbClr val="024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586" autoAdjust="0"/>
  </p:normalViewPr>
  <p:slideViewPr>
    <p:cSldViewPr>
      <p:cViewPr varScale="1">
        <p:scale>
          <a:sx n="84" d="100"/>
          <a:sy n="84" d="100"/>
        </p:scale>
        <p:origin x="171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976" y="-77"/>
      </p:cViewPr>
      <p:guideLst>
        <p:guide orient="horz" pos="3124"/>
        <p:guide pos="21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04C2617-8B2B-14A4-7890-E490CA1C1A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B170C73-A867-D135-E090-E1822E7E6F6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4599501-77EB-2113-9267-4DAC3211A28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6DAC829-6068-5F20-66A2-179E9BEF88F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7A381A76-9D15-47F1-824E-5E26A48B64F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1EF861B-B28A-A7FE-0A28-F719BE2BB2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32B70BB-2BF4-7B1B-9C29-0D2AD3C6E62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09556E9-A2AB-A993-BE5A-024BC4C22EA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AAF3708-14E9-8FF1-8F2A-D06143DBD6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18182567-388C-4D33-8B7B-A651F195F11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DD8465B4-4BEB-3FA1-5578-D0E2FB0A5E2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38688"/>
            <a:ext cx="49720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Klicken Sie, um die Formate des Vorlagentextes zu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BDBCBCAF-13E3-5F15-9012-7ACC75CA44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9975" y="887413"/>
            <a:ext cx="4645025" cy="34845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CAB5EC0A-C9CC-A6BA-EE54-886055258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FA95FD-393F-42A8-A207-199B4A6476FA}" type="slidenum">
              <a:rPr kumimoji="0" lang="de-DE" altLang="de-DE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ADAD09-5AD8-D6A8-82FA-8696898FF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D01483-3634-269A-689A-A2F198F34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59278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0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047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89439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122548F-DB6D-8F3A-7154-540335541CE7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  <p:extLst>
      <p:ext uri="{BB962C8B-B14F-4D97-AF65-F5344CB8AC3E}">
        <p14:creationId xmlns:p14="http://schemas.microsoft.com/office/powerpoint/2010/main" val="132767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600"/>
            </a:lvl2pPr>
            <a:lvl3pPr>
              <a:spcBef>
                <a:spcPts val="600"/>
              </a:spcBef>
              <a:spcAft>
                <a:spcPts val="0"/>
              </a:spcAft>
              <a:defRPr/>
            </a:lvl3pPr>
            <a:lvl4pPr>
              <a:spcBef>
                <a:spcPts val="600"/>
              </a:spcBef>
              <a:spcAft>
                <a:spcPts val="0"/>
              </a:spcAft>
              <a:defRPr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4269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3919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162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4009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www.brockhaus-ag.de/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www.brockhaus-ag.de/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www.brockhaus-ag.de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06.06.2024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&lt;Autor&gt;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163637" cy="2460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&lt;Dateiname&gt;.</a:t>
            </a: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ppt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4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903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>
            <a:extLst>
              <a:ext uri="{FF2B5EF4-FFF2-40B4-BE49-F238E27FC236}">
                <a16:creationId xmlns:a16="http://schemas.microsoft.com/office/drawing/2014/main" id="{4D35DA86-B4BB-2584-B461-44E862DDDE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1838"/>
            <a:ext cx="91440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3" name="Rectangle 11">
            <a:extLst>
              <a:ext uri="{FF2B5EF4-FFF2-40B4-BE49-F238E27FC236}">
                <a16:creationId xmlns:a16="http://schemas.microsoft.com/office/drawing/2014/main" id="{968E4FCC-BFE2-C5FE-B99E-AD505999C9E6}"/>
              </a:ext>
            </a:extLst>
          </p:cNvPr>
          <p:cNvSpPr>
            <a:spLocks noChangeArrowheads="1"/>
          </p:cNvSpPr>
          <p:nvPr userDrawn="1"/>
        </p:nvSpPr>
        <p:spPr bwMode="auto">
          <a:xfrm rot="20291916" flipV="1">
            <a:off x="5889625" y="4484688"/>
            <a:ext cx="73025" cy="69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79884" name="Rectangle 12">
            <a:extLst>
              <a:ext uri="{FF2B5EF4-FFF2-40B4-BE49-F238E27FC236}">
                <a16:creationId xmlns:a16="http://schemas.microsoft.com/office/drawing/2014/main" id="{250C61B2-2B35-A539-A9AE-1C8E086EC10D}"/>
              </a:ext>
            </a:extLst>
          </p:cNvPr>
          <p:cNvSpPr>
            <a:spLocks noChangeArrowheads="1"/>
          </p:cNvSpPr>
          <p:nvPr userDrawn="1"/>
        </p:nvSpPr>
        <p:spPr bwMode="auto">
          <a:xfrm rot="-922424">
            <a:off x="5884863" y="4489450"/>
            <a:ext cx="73025" cy="71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pic>
        <p:nvPicPr>
          <p:cNvPr id="2053" name="Picture 13">
            <a:extLst>
              <a:ext uri="{FF2B5EF4-FFF2-40B4-BE49-F238E27FC236}">
                <a16:creationId xmlns:a16="http://schemas.microsoft.com/office/drawing/2014/main" id="{C2AA9C0A-9353-DC7C-8B36-9A1C13E55B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620713"/>
            <a:ext cx="3381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7A5FA4-4CA9-715B-7152-68BE18CA531B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06.06.2024</a:t>
            </a:fld>
            <a:endParaRPr lang="de-DE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&lt;Autor&gt;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163637" cy="2460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&lt;Dateiname&gt;.</a:t>
            </a: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ppt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4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1857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02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06.06.2024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&lt;Autor&gt;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891865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Tag-3_2_1-GitLab-Runner.ppt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4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2837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4B2C6CD-AD60-3C79-94C5-A3C58293BC9E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468313" y="2562225"/>
            <a:ext cx="4967287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lang="de-DE" altLang="de-DE" dirty="0" err="1"/>
              <a:t>GitLab</a:t>
            </a:r>
            <a:endParaRPr lang="de-DE" altLang="de-DE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9107976-89BA-B819-B0F4-5904DD4F4AAC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468313" y="4462463"/>
            <a:ext cx="21590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de-DE" altLang="de-DE" sz="1600"/>
              <a:t>&lt;Datum, Autor&gt;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4D866AF1-CD71-C1C5-56DD-B2E98E020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49275"/>
            <a:ext cx="403225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de-DE" altLang="de-DE" sz="4400">
                <a:solidFill>
                  <a:schemeClr val="tx2"/>
                </a:solidFill>
                <a:latin typeface="Arial" panose="020B0604020202020204" pitchFamily="34" charset="0"/>
              </a:rPr>
              <a:t>&lt;Kundenlogo&gt;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DF12997-C5C2-DD35-C3EF-B34F5BD3F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2" y="1148365"/>
            <a:ext cx="8676456" cy="508894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0D2F7C-7231-DD04-3183-00751091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1" y="1152757"/>
            <a:ext cx="8719197" cy="515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36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BC4A0E-E6D4-C72F-56DA-E53AAEC5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58" y="1144443"/>
            <a:ext cx="8660481" cy="516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98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Projekt erstellen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URL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URL + Project </a:t>
            </a:r>
            <a:r>
              <a:rPr lang="de-DE" altLang="de-DE" dirty="0" err="1"/>
              <a:t>Slug</a:t>
            </a:r>
            <a:r>
              <a:rPr lang="de-DE" altLang="de-DE" dirty="0"/>
              <a:t> bestimmen die URL, unter der das neue Projekt aufgerufen werden kann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Visibility</a:t>
            </a:r>
            <a:r>
              <a:rPr lang="de-DE" altLang="de-DE" dirty="0"/>
              <a:t> Level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Gibt an, welche User Zugriff auf das Projekt erhalten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Internal als zusätzliche Option bei eigenen </a:t>
            </a:r>
            <a:r>
              <a:rPr lang="de-DE" altLang="de-DE" dirty="0" err="1"/>
              <a:t>GitLab</a:t>
            </a:r>
            <a:r>
              <a:rPr lang="de-DE" altLang="de-DE" dirty="0"/>
              <a:t> Instanzen für angemeldete User und Guest Accounts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</a:t>
            </a:r>
            <a:r>
              <a:rPr lang="de-DE" altLang="de-DE" dirty="0" err="1"/>
              <a:t>Configuration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einer README wird eine erste Datei und ein initialer Commit angelegt</a:t>
            </a:r>
          </a:p>
          <a:p>
            <a:pPr marL="857250" lvl="1"/>
            <a:r>
              <a:rPr lang="de-DE" altLang="de-DE" dirty="0"/>
              <a:t>Sinnvoll wenn man zuerst das Remote Repository anlegt um direkt </a:t>
            </a:r>
            <a:r>
              <a:rPr lang="de-DE" altLang="de-DE" dirty="0" err="1"/>
              <a:t>clonen</a:t>
            </a:r>
            <a:r>
              <a:rPr lang="de-DE" altLang="de-DE" dirty="0"/>
              <a:t> zu können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 bestehendem lokalen </a:t>
            </a:r>
            <a:r>
              <a:rPr lang="de-DE" altLang="de-DE" dirty="0" err="1"/>
              <a:t>Repositiory</a:t>
            </a:r>
            <a:r>
              <a:rPr lang="de-DE" altLang="de-DE" dirty="0"/>
              <a:t> sollte man ein leeres Remote Repository anlegen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</p:spTree>
    <p:extLst>
      <p:ext uri="{BB962C8B-B14F-4D97-AF65-F5344CB8AC3E}">
        <p14:creationId xmlns:p14="http://schemas.microsoft.com/office/powerpoint/2010/main" val="174132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Groups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2728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095DE4F-469B-690E-E7F3-96364281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9" y="1131142"/>
            <a:ext cx="8743481" cy="517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85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 können zur Verwaltung von einem oder</a:t>
            </a:r>
            <a:br>
              <a:rPr lang="de-DE" altLang="de-DE" dirty="0"/>
            </a:br>
            <a:r>
              <a:rPr lang="de-DE" altLang="de-DE" dirty="0"/>
              <a:t>mehreren Projekten gleichzeitig verwendet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Projekte können innerhalt von Gruppen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Dadurch befinden diese sich im </a:t>
            </a:r>
            <a:r>
              <a:rPr lang="de-DE" altLang="de-DE" dirty="0">
                <a:solidFill>
                  <a:srgbClr val="7030A0"/>
                </a:solidFill>
              </a:rPr>
              <a:t>Namespace</a:t>
            </a:r>
            <a:r>
              <a:rPr lang="de-DE" altLang="de-DE" dirty="0"/>
              <a:t> der Gruppe, bspw.</a:t>
            </a:r>
            <a:br>
              <a:rPr lang="de-DE" altLang="de-DE" dirty="0"/>
            </a:br>
            <a:r>
              <a:rPr lang="de-DE" altLang="de-DE" dirty="0"/>
              <a:t>https://gitlab.example.de/</a:t>
            </a:r>
            <a:r>
              <a:rPr lang="de-DE" altLang="de-DE" dirty="0">
                <a:solidFill>
                  <a:srgbClr val="7030A0"/>
                </a:solidFill>
              </a:rPr>
              <a:t>my_group</a:t>
            </a:r>
            <a:r>
              <a:rPr lang="de-DE" altLang="de-DE" dirty="0"/>
              <a:t>/my_project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Verwaltung von Rechten auf Gruppenebene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Mitglieder erhalten Zugriff auf alle Projekte innerhalb einer Gruppe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Kommunikation verwendet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Abrufen von gruppenspezifischen Statistiken und Aktivitäten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in Untergruppen aufgeteilt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Gruppeneinteilungen und Strukturen auf individuelle Bedürfnisse anpassbar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1007438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 können zur Verwaltung von einem oder</a:t>
            </a:r>
            <a:br>
              <a:rPr lang="de-DE" altLang="de-DE" dirty="0"/>
            </a:br>
            <a:r>
              <a:rPr lang="de-DE" altLang="de-DE" dirty="0"/>
              <a:t>mehreren Projekten gleichzeitig verwendet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Projekte können innerhalt von Gruppen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Dadurch befinden diese sich im </a:t>
            </a:r>
            <a:r>
              <a:rPr lang="de-DE" altLang="de-DE" dirty="0">
                <a:solidFill>
                  <a:srgbClr val="7030A0"/>
                </a:solidFill>
              </a:rPr>
              <a:t>Namespace</a:t>
            </a:r>
            <a:r>
              <a:rPr lang="de-DE" altLang="de-DE" dirty="0"/>
              <a:t> der Gruppe, bspw.</a:t>
            </a:r>
            <a:br>
              <a:rPr lang="de-DE" altLang="de-DE" dirty="0"/>
            </a:br>
            <a:r>
              <a:rPr lang="de-DE" altLang="de-DE" dirty="0"/>
              <a:t>https://gitlab.example.de/</a:t>
            </a:r>
            <a:r>
              <a:rPr lang="de-DE" altLang="de-DE" dirty="0">
                <a:solidFill>
                  <a:srgbClr val="7030A0"/>
                </a:solidFill>
              </a:rPr>
              <a:t>my_group</a:t>
            </a:r>
            <a:r>
              <a:rPr lang="de-DE" altLang="de-DE" dirty="0"/>
              <a:t>/my_project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Verwaltung von Rechten auf Gruppenebene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Mitglieder erhalten Zugriff auf alle Projekte innerhalb einer Gruppe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Kommunikation verwendet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Abrufen von gruppenspezifischen Statistiken und Aktivitäten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in Untergruppen aufgeteilt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Gruppeneinteilungen und Strukturen auf individuelle Bedürfnisse anpassbar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608533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AE0FAA-CC78-8E56-FD48-C793C5ED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1052736"/>
            <a:ext cx="6963781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41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42E3C83-7308-EBA4-A4BD-427C3E1B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136904" cy="4680520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/>
            <a:r>
              <a:rPr lang="de-DE" altLang="de-DE" dirty="0"/>
              <a:t>Anlegen eines Projektes innerhalb einer Gruppe über Button </a:t>
            </a:r>
            <a:br>
              <a:rPr lang="de-DE" altLang="de-DE" dirty="0"/>
            </a:br>
            <a:r>
              <a:rPr lang="de-DE" altLang="de-DE" dirty="0"/>
              <a:t>„New Project“ auf Startseite/Gruppenseite</a:t>
            </a:r>
          </a:p>
          <a:p>
            <a:pPr marL="857250" lvl="1"/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CE2FFE2-B715-19E4-3F4B-0360AC19EFE1}"/>
              </a:ext>
            </a:extLst>
          </p:cNvPr>
          <p:cNvSpPr/>
          <p:nvPr/>
        </p:nvSpPr>
        <p:spPr bwMode="auto">
          <a:xfrm>
            <a:off x="1979712" y="3933056"/>
            <a:ext cx="1440160" cy="43204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568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altLang="de-DE" sz="1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GitLab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&amp;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Vertiefung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-Workflow, CI/CD &amp; </a:t>
            </a:r>
            <a:r>
              <a:rPr lang="de-DE" altLang="de-DE" sz="1800" b="1" dirty="0" err="1"/>
              <a:t>GitOps</a:t>
            </a:r>
            <a:endParaRPr lang="de-DE" altLang="de-DE" sz="1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gitlab.yml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GitOps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Docker in der Entwicklung,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und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Lokale 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-Runner &amp; 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Clonen</a:t>
            </a:r>
            <a:r>
              <a:rPr lang="de-DE" cap="none" dirty="0"/>
              <a:t> von Projekten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312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FC582AE7-3AE8-D4FE-413A-CE00F3BB9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18" y="1340768"/>
            <a:ext cx="8736564" cy="4004555"/>
          </a:xfrm>
        </p:spPr>
      </p:pic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</p:spTree>
    <p:extLst>
      <p:ext uri="{BB962C8B-B14F-4D97-AF65-F5344CB8AC3E}">
        <p14:creationId xmlns:p14="http://schemas.microsoft.com/office/powerpoint/2010/main" val="3948722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03709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Projektübersicht </a:t>
            </a:r>
            <a:r>
              <a:rPr lang="de-DE" altLang="de-DE" b="1" dirty="0"/>
              <a:t>Code</a:t>
            </a:r>
            <a:r>
              <a:rPr lang="de-DE" altLang="de-DE" dirty="0"/>
              <a:t> 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B7996D-BBA7-3465-1416-538C8DCB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1470466"/>
            <a:ext cx="7740352" cy="472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00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256237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Clonen</a:t>
            </a:r>
            <a:r>
              <a:rPr lang="de-DE" altLang="de-DE" dirty="0"/>
              <a:t> mittels SSH Key oder über HTTPS möglich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gewünschten Zielverzeichnis den Befehl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clone</a:t>
            </a:r>
            <a:r>
              <a:rPr lang="de-DE" altLang="de-DE" dirty="0"/>
              <a:t> in Kombination mit der kopierten URL ausführen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Zum </a:t>
            </a:r>
            <a:r>
              <a:rPr lang="de-DE" altLang="de-DE" dirty="0" err="1"/>
              <a:t>Clonen</a:t>
            </a:r>
            <a:r>
              <a:rPr lang="de-DE" altLang="de-DE" dirty="0"/>
              <a:t> über SSH muss ein öffentlicher SSH Schlüssel hinterlegt werden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</p:spTree>
    <p:extLst>
      <p:ext uri="{BB962C8B-B14F-4D97-AF65-F5344CB8AC3E}">
        <p14:creationId xmlns:p14="http://schemas.microsoft.com/office/powerpoint/2010/main" val="2716222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SSH Keys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verschlüsselten Kommunikation zwischen lokalem Repository und </a:t>
            </a:r>
            <a:r>
              <a:rPr lang="de-DE" altLang="de-DE" dirty="0" err="1"/>
              <a:t>GitLab</a:t>
            </a:r>
            <a:r>
              <a:rPr lang="de-DE" altLang="de-DE" dirty="0"/>
              <a:t> Server verwendet werden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Sinnvolle Alternative zur wiederholten Verwendung von Username und Passwort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Keys besteht aus einem Schlüsselpaar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Öffentlicher Schlüssel wird auf den </a:t>
            </a:r>
            <a:r>
              <a:rPr lang="de-DE" altLang="de-DE" dirty="0" err="1"/>
              <a:t>GitLab</a:t>
            </a:r>
            <a:r>
              <a:rPr lang="de-DE" altLang="de-DE" dirty="0"/>
              <a:t> Server hinterlegt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Privater Schlüssel verbleibt geschützt auf Endgerät und wird nicht geteilt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Unterstützte SSH Key Formate:</a:t>
            </a:r>
          </a:p>
          <a:p>
            <a:pPr marL="800100" lvl="1"/>
            <a:r>
              <a:rPr lang="de-DE" altLang="de-DE" dirty="0"/>
              <a:t>ED25519 (bevorzugt)</a:t>
            </a:r>
          </a:p>
          <a:p>
            <a:pPr marL="800100" lvl="1"/>
            <a:r>
              <a:rPr lang="de-DE" altLang="de-DE" dirty="0"/>
              <a:t>ECDSA</a:t>
            </a:r>
          </a:p>
          <a:p>
            <a:pPr marL="800100" lvl="1"/>
            <a:r>
              <a:rPr lang="de-DE" altLang="de-DE" dirty="0"/>
              <a:t>RSA (mind. 2048-bit)</a:t>
            </a:r>
          </a:p>
          <a:p>
            <a:pPr marL="800100" lvl="1"/>
            <a:r>
              <a:rPr lang="de-DE" altLang="de-DE" dirty="0"/>
              <a:t>DSA (nicht mehr empfohlen)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</p:spTree>
    <p:extLst>
      <p:ext uri="{BB962C8B-B14F-4D97-AF65-F5344CB8AC3E}">
        <p14:creationId xmlns:p14="http://schemas.microsoft.com/office/powerpoint/2010/main" val="896718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Schlüsselpaar generieren (ED25519)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Folgenden Befehl in Terminal ausführen: </a:t>
            </a:r>
            <a:br>
              <a:rPr lang="de-DE" altLang="de-DE" dirty="0"/>
            </a:br>
            <a:r>
              <a:rPr lang="de-DE" sz="2000" b="0" i="0" dirty="0" err="1">
                <a:solidFill>
                  <a:srgbClr val="404040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ssh-keygen</a:t>
            </a:r>
            <a:r>
              <a:rPr lang="de-DE" sz="2000" b="0" i="0" dirty="0">
                <a:solidFill>
                  <a:srgbClr val="404040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 </a:t>
            </a:r>
            <a:r>
              <a:rPr lang="de-DE" sz="2000" b="1" i="0" dirty="0">
                <a:solidFill>
                  <a:srgbClr val="008000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-t</a:t>
            </a:r>
            <a:r>
              <a:rPr lang="de-DE" sz="2000" b="0" i="0" dirty="0">
                <a:solidFill>
                  <a:srgbClr val="404040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 ed25519 </a:t>
            </a:r>
            <a:r>
              <a:rPr lang="de-DE" sz="2000" b="1" i="0" dirty="0">
                <a:solidFill>
                  <a:srgbClr val="008000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-C</a:t>
            </a:r>
            <a:r>
              <a:rPr lang="de-DE" sz="2000" b="0" i="0" dirty="0">
                <a:solidFill>
                  <a:srgbClr val="404040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dirty="0">
                <a:solidFill>
                  <a:srgbClr val="BA212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"&lt;</a:t>
            </a:r>
            <a:r>
              <a:rPr lang="de-DE" sz="2000" b="0" i="0" dirty="0" err="1">
                <a:solidFill>
                  <a:srgbClr val="BA212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comment</a:t>
            </a:r>
            <a:r>
              <a:rPr lang="de-DE" sz="2000" b="0" i="0" dirty="0">
                <a:solidFill>
                  <a:srgbClr val="BA212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&gt;"</a:t>
            </a:r>
            <a:endParaRPr lang="de-DE" sz="2000" b="0" i="0" dirty="0">
              <a:solidFill>
                <a:srgbClr val="BA2121"/>
              </a:solidFill>
              <a:effectLst/>
              <a:highlight>
                <a:srgbClr val="F0F0F0"/>
              </a:highlight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Dateiname und Speicherort angeben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Passphrase für Schlüssel einrichten (optional)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Öffentlichen Schlüssel auf </a:t>
            </a:r>
            <a:r>
              <a:rPr lang="de-DE" altLang="de-DE" dirty="0" err="1"/>
              <a:t>GitLab</a:t>
            </a:r>
            <a:r>
              <a:rPr lang="de-DE" altLang="de-DE" dirty="0"/>
              <a:t> hochladen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Inhalt der erstellten .</a:t>
            </a:r>
            <a:r>
              <a:rPr lang="de-DE" altLang="de-DE" dirty="0" err="1"/>
              <a:t>pub</a:t>
            </a:r>
            <a:r>
              <a:rPr lang="de-DE" altLang="de-DE" dirty="0"/>
              <a:t> Datei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Navigieren </a:t>
            </a:r>
            <a:r>
              <a:rPr lang="de-DE" altLang="de-DE" b="1" dirty="0"/>
              <a:t>Startseite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Avatar</a:t>
            </a:r>
            <a:r>
              <a:rPr lang="de-DE" altLang="de-DE" dirty="0">
                <a:sym typeface="Wingdings" panose="05000000000000000000" pitchFamily="2" charset="2"/>
              </a:rPr>
              <a:t>  </a:t>
            </a:r>
            <a:r>
              <a:rPr lang="de-DE" altLang="de-DE" b="1" dirty="0">
                <a:sym typeface="Wingdings" panose="05000000000000000000" pitchFamily="2" charset="2"/>
              </a:rPr>
              <a:t>Edit </a:t>
            </a:r>
            <a:r>
              <a:rPr lang="de-DE" altLang="de-DE" b="1" dirty="0" err="1">
                <a:sym typeface="Wingdings" panose="05000000000000000000" pitchFamily="2" charset="2"/>
              </a:rPr>
              <a:t>profile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SSH Keys </a:t>
            </a:r>
            <a:r>
              <a:rPr lang="de-DE" altLang="de-DE" dirty="0">
                <a:sym typeface="Wingdings" panose="05000000000000000000" pitchFamily="2" charset="2"/>
              </a:rPr>
              <a:t>(Sidebar)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new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Öffentlichen Schlüssel in die </a:t>
            </a:r>
            <a:r>
              <a:rPr lang="de-DE" altLang="de-DE" dirty="0" err="1">
                <a:sym typeface="Wingdings" panose="05000000000000000000" pitchFamily="2" charset="2"/>
              </a:rPr>
              <a:t>Textbox</a:t>
            </a:r>
            <a:r>
              <a:rPr lang="de-DE" altLang="de-DE" dirty="0">
                <a:sym typeface="Wingdings" panose="05000000000000000000" pitchFamily="2" charset="2"/>
              </a:rPr>
              <a:t>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Optional </a:t>
            </a:r>
            <a:r>
              <a:rPr lang="de-DE" altLang="de-DE" b="1" dirty="0" err="1">
                <a:sym typeface="Wingdings" panose="05000000000000000000" pitchFamily="2" charset="2"/>
              </a:rPr>
              <a:t>Usage</a:t>
            </a:r>
            <a:r>
              <a:rPr lang="de-DE" altLang="de-DE" b="1" dirty="0">
                <a:sym typeface="Wingdings" panose="05000000000000000000" pitchFamily="2" charset="2"/>
              </a:rPr>
              <a:t> Type </a:t>
            </a:r>
            <a:r>
              <a:rPr lang="de-DE" altLang="de-DE" dirty="0">
                <a:sym typeface="Wingdings" panose="05000000000000000000" pitchFamily="2" charset="2"/>
              </a:rPr>
              <a:t>und </a:t>
            </a:r>
            <a:r>
              <a:rPr lang="de-DE" altLang="de-DE" b="1" dirty="0" err="1">
                <a:sym typeface="Wingdings" panose="05000000000000000000" pitchFamily="2" charset="2"/>
              </a:rPr>
              <a:t>Expiration</a:t>
            </a:r>
            <a:r>
              <a:rPr lang="de-DE" altLang="de-DE" b="1" dirty="0">
                <a:sym typeface="Wingdings" panose="05000000000000000000" pitchFamily="2" charset="2"/>
              </a:rPr>
              <a:t> Date </a:t>
            </a:r>
            <a:r>
              <a:rPr lang="de-DE" altLang="de-DE" dirty="0">
                <a:sym typeface="Wingdings" panose="05000000000000000000" pitchFamily="2" charset="2"/>
              </a:rPr>
              <a:t>festlegen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</p:spTree>
    <p:extLst>
      <p:ext uri="{BB962C8B-B14F-4D97-AF65-F5344CB8AC3E}">
        <p14:creationId xmlns:p14="http://schemas.microsoft.com/office/powerpoint/2010/main" val="64854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03D89A-543B-2674-2A90-955EDB27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83" y="1052736"/>
            <a:ext cx="7026234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8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Planing</a:t>
            </a:r>
            <a:r>
              <a:rPr lang="de-DE" cap="none" dirty="0"/>
              <a:t> Tools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6465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5904656" cy="5400675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</a:t>
            </a:r>
            <a:r>
              <a:rPr lang="de-DE" altLang="de-DE" dirty="0" err="1"/>
              <a:t>GitLab</a:t>
            </a:r>
            <a:r>
              <a:rPr lang="de-DE" altLang="de-DE" dirty="0"/>
              <a:t> können innerhalb eines Projektes </a:t>
            </a:r>
            <a:r>
              <a:rPr lang="de-DE" altLang="de-DE" dirty="0" err="1"/>
              <a:t>Issues</a:t>
            </a:r>
            <a:r>
              <a:rPr lang="de-DE" altLang="de-DE" dirty="0"/>
              <a:t> für verschiedene Aufgaben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werden in der </a:t>
            </a:r>
            <a:r>
              <a:rPr lang="de-DE" altLang="de-DE" dirty="0" err="1"/>
              <a:t>Menübar</a:t>
            </a:r>
            <a:r>
              <a:rPr lang="de-DE" altLang="de-DE" dirty="0"/>
              <a:t> links sowohl als Shortcut als auch unter </a:t>
            </a:r>
            <a:r>
              <a:rPr lang="de-DE" altLang="de-DE" b="1" dirty="0"/>
              <a:t>Plan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</a:t>
            </a:r>
            <a:r>
              <a:rPr lang="de-DE" altLang="de-DE" dirty="0"/>
              <a:t> </a:t>
            </a:r>
            <a:r>
              <a:rPr lang="de-DE" altLang="de-DE" b="1" dirty="0" err="1"/>
              <a:t>Issues</a:t>
            </a:r>
            <a:r>
              <a:rPr lang="de-DE" altLang="de-DE" b="1" dirty="0"/>
              <a:t> </a:t>
            </a:r>
            <a:r>
              <a:rPr lang="de-DE" altLang="de-DE" dirty="0"/>
              <a:t>angezeigt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mit Labels versehen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Eigene Labels können beliebig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hinzugefügt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Default Set kann ebenfalls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generiert werden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Board können einzelne Listen für verschiedene Labels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Labels können priorisiert werden </a:t>
            </a:r>
            <a:endParaRPr lang="de-DE" altLang="de-DE" b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D8FF57-7CE3-A534-E484-B75BCD04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124744"/>
            <a:ext cx="2160240" cy="498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65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Labels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74F33C-6276-AE40-DD5D-41690A45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1052736"/>
            <a:ext cx="8244408" cy="529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83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BC4BC2CC-AA18-345B-63ED-7D24CA6BD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409950" cy="706437"/>
          </a:xfrm>
        </p:spPr>
        <p:txBody>
          <a:bodyPr/>
          <a:lstStyle/>
          <a:p>
            <a:r>
              <a:rPr lang="de-DE" altLang="de-DE"/>
              <a:t>Inhalt</a:t>
            </a:r>
          </a:p>
        </p:txBody>
      </p:sp>
      <p:sp>
        <p:nvSpPr>
          <p:cNvPr id="3" name="Inhaltsplatzhalter 18">
            <a:extLst>
              <a:ext uri="{FF2B5EF4-FFF2-40B4-BE49-F238E27FC236}">
                <a16:creationId xmlns:a16="http://schemas.microsoft.com/office/drawing/2014/main" id="{722A59E8-4DC4-18C6-04BE-E59EF5F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de-DE" altLang="de-DE" dirty="0"/>
              <a:t>Einführung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Git</a:t>
            </a:r>
            <a:r>
              <a:rPr lang="de-DE" altLang="de-DE" dirty="0"/>
              <a:t> </a:t>
            </a:r>
            <a:r>
              <a:rPr lang="de-DE" altLang="de-DE" dirty="0" err="1"/>
              <a:t>vs</a:t>
            </a:r>
            <a:r>
              <a:rPr lang="de-DE" altLang="de-DE" dirty="0"/>
              <a:t>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Versionen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Befehle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Strategien</a:t>
            </a:r>
          </a:p>
          <a:p>
            <a:pPr>
              <a:spcBef>
                <a:spcPts val="600"/>
              </a:spcBef>
            </a:pPr>
            <a:r>
              <a:rPr lang="de-DE" altLang="de-DE" dirty="0"/>
              <a:t>Arbeiten mit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Projekte erstellen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Gruppen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Arbeiten im Projekt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Planing</a:t>
            </a:r>
            <a:r>
              <a:rPr lang="de-DE" altLang="de-DE" dirty="0"/>
              <a:t> Tools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Branches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endParaRPr lang="de-DE" altLang="de-DE" dirty="0"/>
          </a:p>
          <a:p>
            <a:pPr lvl="1"/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99064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D36394-6055-4832-A9D2-604DB671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48437"/>
            <a:ext cx="8643774" cy="4832891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200CAB1A-FD42-E33B-9C71-730ED7BF6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</a:t>
            </a:r>
            <a:r>
              <a:rPr lang="de-DE" altLang="de-DE" b="1" dirty="0" err="1"/>
              <a:t>Issue</a:t>
            </a:r>
            <a:r>
              <a:rPr lang="de-DE" altLang="de-DE" b="1" dirty="0"/>
              <a:t>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449651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03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8424936" cy="2231901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an Personen „</a:t>
            </a:r>
            <a:r>
              <a:rPr lang="de-DE" altLang="de-DE" dirty="0" err="1"/>
              <a:t>assigned</a:t>
            </a:r>
            <a:r>
              <a:rPr lang="de-DE" altLang="de-DE" dirty="0"/>
              <a:t>“ werden, dieser Aufgabe also zugewiesen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Milestones, Fälligkeitsdatum und Time Tracking können ebenfalls hinzugefügt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direkt aus </a:t>
            </a:r>
            <a:r>
              <a:rPr lang="de-DE" altLang="de-DE" dirty="0" err="1"/>
              <a:t>Issues</a:t>
            </a:r>
            <a:r>
              <a:rPr lang="de-DE" altLang="de-DE" dirty="0"/>
              <a:t> </a:t>
            </a:r>
            <a:r>
              <a:rPr lang="de-DE" altLang="de-DE" dirty="0" err="1"/>
              <a:t>Merge-Requests</a:t>
            </a:r>
            <a:r>
              <a:rPr lang="de-DE" altLang="de-DE" dirty="0"/>
              <a:t> oder </a:t>
            </a:r>
            <a:r>
              <a:rPr lang="de-DE" altLang="de-DE" dirty="0" err="1"/>
              <a:t>Branches</a:t>
            </a:r>
            <a:r>
              <a:rPr lang="de-DE" altLang="de-DE" dirty="0"/>
              <a:t> anzulegen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B3165D-769B-A2B9-86F4-9370B55E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759900"/>
            <a:ext cx="2226980" cy="2325284"/>
          </a:xfrm>
          <a:prstGeom prst="rect">
            <a:avLst/>
          </a:prstGeom>
        </p:spPr>
      </p:pic>
      <p:sp>
        <p:nvSpPr>
          <p:cNvPr id="5" name="Inhaltsplatzhalter 18">
            <a:extLst>
              <a:ext uri="{FF2B5EF4-FFF2-40B4-BE49-F238E27FC236}">
                <a16:creationId xmlns:a16="http://schemas.microsoft.com/office/drawing/2014/main" id="{E6A6527B-1EC0-D71E-F1C3-7C98568B6432}"/>
              </a:ext>
            </a:extLst>
          </p:cNvPr>
          <p:cNvSpPr txBox="1">
            <a:spLocks/>
          </p:cNvSpPr>
          <p:nvPr/>
        </p:nvSpPr>
        <p:spPr bwMode="auto">
          <a:xfrm>
            <a:off x="329394" y="4941168"/>
            <a:ext cx="8424936" cy="122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kern="0" dirty="0" err="1"/>
              <a:t>Issues</a:t>
            </a:r>
            <a:r>
              <a:rPr lang="de-DE" altLang="de-DE" kern="0" dirty="0"/>
              <a:t> werden nach Erledigung geschlossen und damit in die „</a:t>
            </a:r>
            <a:r>
              <a:rPr lang="de-DE" altLang="de-DE" kern="0" dirty="0" err="1"/>
              <a:t>closed</a:t>
            </a:r>
            <a:r>
              <a:rPr lang="de-DE" altLang="de-DE" kern="0" dirty="0"/>
              <a:t>“ Sektion verschoben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Templates für </a:t>
            </a:r>
            <a:r>
              <a:rPr lang="de-DE" altLang="de-DE" dirty="0" err="1"/>
              <a:t>Issues</a:t>
            </a:r>
            <a:r>
              <a:rPr lang="de-DE" altLang="de-DE" dirty="0"/>
              <a:t>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issue_templates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endParaRPr lang="de-DE" altLang="de-DE" kern="0" dirty="0"/>
          </a:p>
          <a:p>
            <a:pPr marL="457200"/>
            <a:endParaRPr lang="de-DE" altLang="de-DE" kern="0" dirty="0"/>
          </a:p>
        </p:txBody>
      </p:sp>
    </p:spTree>
    <p:extLst>
      <p:ext uri="{BB962C8B-B14F-4D97-AF65-F5344CB8AC3E}">
        <p14:creationId xmlns:p14="http://schemas.microsoft.com/office/powerpoint/2010/main" val="1643484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11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58A61C-9942-BFE2-F39B-586E26AD0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80"/>
          <a:stretch/>
        </p:blipFill>
        <p:spPr>
          <a:xfrm>
            <a:off x="201897" y="1541675"/>
            <a:ext cx="8740205" cy="2952328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BA62B59A-9053-0FC3-1EA5-A7504D828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 err="1"/>
              <a:t>Issue</a:t>
            </a:r>
            <a:r>
              <a:rPr lang="de-DE" altLang="de-DE" b="1" dirty="0"/>
              <a:t>-Liste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58619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besitzt mit dem </a:t>
            </a:r>
            <a:r>
              <a:rPr lang="de-DE" altLang="de-DE" dirty="0" err="1"/>
              <a:t>Issue</a:t>
            </a:r>
            <a:r>
              <a:rPr lang="de-DE" altLang="de-DE" dirty="0"/>
              <a:t> Board ein Software Management Tool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Kann zur Planung, Organisation und Visualisierung genutzt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Nutzung als Kanban oder </a:t>
            </a:r>
            <a:r>
              <a:rPr lang="de-DE" altLang="de-DE" dirty="0" err="1"/>
              <a:t>Scrum</a:t>
            </a:r>
            <a:r>
              <a:rPr lang="de-DE" altLang="de-DE" dirty="0"/>
              <a:t> Board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Effektive Aufgabenerfassung und Aufgabenverteilung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Für Aufgaben werden einzelne </a:t>
            </a:r>
            <a:r>
              <a:rPr lang="de-DE" altLang="de-DE" dirty="0" err="1"/>
              <a:t>Issues</a:t>
            </a:r>
            <a:r>
              <a:rPr lang="de-DE" altLang="de-DE" dirty="0"/>
              <a:t> angelegt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Grundlegend in offene und geschlossen Labels aufteilt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Board kann nach Labels strukturiert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</p:spTree>
    <p:extLst>
      <p:ext uri="{BB962C8B-B14F-4D97-AF65-F5344CB8AC3E}">
        <p14:creationId xmlns:p14="http://schemas.microsoft.com/office/powerpoint/2010/main" val="43711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85C9F9-ED5A-9AE2-61E9-9EB7B035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63" y="1124744"/>
            <a:ext cx="8102674" cy="521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20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73268A-EEE6-AE98-F0EB-9EA11A1AD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94"/>
          <a:stretch/>
        </p:blipFill>
        <p:spPr>
          <a:xfrm>
            <a:off x="382322" y="1556792"/>
            <a:ext cx="8379355" cy="475252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0B961BC-4273-2D9C-2604-2BBE3FFADCB0}"/>
              </a:ext>
            </a:extLst>
          </p:cNvPr>
          <p:cNvSpPr/>
          <p:nvPr/>
        </p:nvSpPr>
        <p:spPr bwMode="auto">
          <a:xfrm>
            <a:off x="7596336" y="1616188"/>
            <a:ext cx="720080" cy="28803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14B4C281-45C5-7AF6-E921-670B38B7F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 Liste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28685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 können als Ziel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 an Milestones gekoppelt und dadurch gruppiert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Besitzen optionalen Start- und Endpunkt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</p:spTree>
    <p:extLst>
      <p:ext uri="{BB962C8B-B14F-4D97-AF65-F5344CB8AC3E}">
        <p14:creationId xmlns:p14="http://schemas.microsoft.com/office/powerpoint/2010/main" val="1833453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D644DA1-9086-2E66-47D7-80E3A90A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7" y="1657118"/>
            <a:ext cx="8477625" cy="4220154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E7C1A087-9298-F1E5-1100-0F16825ED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Neuen Milestone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76972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GitLab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Einführung in</a:t>
            </a:r>
          </a:p>
        </p:txBody>
      </p:sp>
    </p:spTree>
    <p:extLst>
      <p:ext uri="{BB962C8B-B14F-4D97-AF65-F5344CB8AC3E}">
        <p14:creationId xmlns:p14="http://schemas.microsoft.com/office/powerpoint/2010/main" val="3092047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Dokumentation innerhalb des Projekts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Wird in einem separaten </a:t>
            </a:r>
            <a:r>
              <a:rPr lang="de-DE" altLang="de-DE" dirty="0" err="1"/>
              <a:t>Git</a:t>
            </a:r>
            <a:r>
              <a:rPr lang="de-DE" altLang="de-DE" dirty="0"/>
              <a:t>-Repository gespeichert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Keine direkte Versionierung zusammen mit dem Code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Ist in einzelne Seiten aufgeteilt, welche in der Sidebar rechts angezeigt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Strukturierung in Unterseiten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Wiki</a:t>
            </a:r>
          </a:p>
        </p:txBody>
      </p:sp>
    </p:spTree>
    <p:extLst>
      <p:ext uri="{BB962C8B-B14F-4D97-AF65-F5344CB8AC3E}">
        <p14:creationId xmlns:p14="http://schemas.microsoft.com/office/powerpoint/2010/main" val="4138502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Branches</a:t>
            </a:r>
            <a:r>
              <a:rPr lang="de-DE" cap="none" dirty="0"/>
              <a:t>, </a:t>
            </a:r>
            <a:r>
              <a:rPr lang="de-DE" cap="none" dirty="0" err="1"/>
              <a:t>Commits</a:t>
            </a:r>
            <a:r>
              <a:rPr lang="de-DE" cap="none" dirty="0"/>
              <a:t> &amp; </a:t>
            </a:r>
            <a:r>
              <a:rPr lang="de-DE" cap="none" dirty="0" err="1"/>
              <a:t>Merging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0402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Beim Erstellen eines Projektes legt </a:t>
            </a:r>
            <a:r>
              <a:rPr lang="de-DE" altLang="de-DE" dirty="0" err="1"/>
              <a:t>GitLab</a:t>
            </a:r>
            <a:r>
              <a:rPr lang="de-DE" altLang="de-DE" dirty="0"/>
              <a:t> eine Default Branch an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bezüglich Default Branch können auf Projekt, (Sub-)Gruppen oder Instanz Level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Default Branch wird als </a:t>
            </a:r>
            <a:r>
              <a:rPr lang="de-DE" altLang="de-DE" i="1" dirty="0" err="1"/>
              <a:t>protected</a:t>
            </a:r>
            <a:r>
              <a:rPr lang="de-DE" altLang="de-DE" dirty="0"/>
              <a:t> bezeichnet und kann nicht gelöscht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Standardeinstellungen ist ebenfalls das </a:t>
            </a:r>
            <a:r>
              <a:rPr lang="de-DE" altLang="de-DE" dirty="0" err="1"/>
              <a:t>force</a:t>
            </a:r>
            <a:r>
              <a:rPr lang="de-DE" altLang="de-DE" dirty="0"/>
              <a:t> pushen auf einen Default Branch nicht möglich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hierzu können unter </a:t>
            </a:r>
            <a:r>
              <a:rPr lang="de-DE" altLang="de-DE" b="1" dirty="0"/>
              <a:t>Settings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Repository</a:t>
            </a:r>
            <a:r>
              <a:rPr lang="de-DE" altLang="de-DE" dirty="0">
                <a:sym typeface="Wingdings" panose="05000000000000000000" pitchFamily="2" charset="2"/>
              </a:rPr>
              <a:t> feingranular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Neue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können angelegt werden über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Projekt-Startseite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Unterpunkt Code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Über </a:t>
            </a:r>
            <a:r>
              <a:rPr lang="de-DE" altLang="de-DE" dirty="0" err="1">
                <a:sym typeface="Wingdings" panose="05000000000000000000" pitchFamily="2" charset="2"/>
              </a:rPr>
              <a:t>Issues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Lokal und per Push in </a:t>
            </a:r>
            <a:r>
              <a:rPr lang="de-DE" altLang="de-DE" dirty="0" err="1">
                <a:sym typeface="Wingdings" panose="05000000000000000000" pitchFamily="2" charset="2"/>
              </a:rPr>
              <a:t>GitLab</a:t>
            </a:r>
            <a:r>
              <a:rPr lang="de-DE" altLang="de-DE" dirty="0">
                <a:sym typeface="Wingdings" panose="05000000000000000000" pitchFamily="2" charset="2"/>
              </a:rPr>
              <a:t> übertragen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Ist ein Branch abgeschlossen, wird üblicherweise ein </a:t>
            </a:r>
            <a:r>
              <a:rPr lang="de-DE" altLang="de-DE" dirty="0" err="1">
                <a:sym typeface="Wingdings" panose="05000000000000000000" pitchFamily="2" charset="2"/>
              </a:rPr>
              <a:t>Merge</a:t>
            </a:r>
            <a:r>
              <a:rPr lang="de-DE" altLang="de-DE" dirty="0">
                <a:sym typeface="Wingdings" panose="05000000000000000000" pitchFamily="2" charset="2"/>
              </a:rPr>
              <a:t>-Request (MR) gestellt, um Änderungen ins Projekt zu integrieren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143990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5171B72-53C5-830E-2A47-51C3DD1C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0" y="1196752"/>
            <a:ext cx="8513939" cy="373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7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Commits</a:t>
            </a:r>
            <a:r>
              <a:rPr lang="de-DE" altLang="de-DE" dirty="0"/>
              <a:t> bietet die Möglichkeit, alle </a:t>
            </a:r>
            <a:r>
              <a:rPr lang="de-DE" altLang="de-DE" dirty="0" err="1"/>
              <a:t>Commits</a:t>
            </a:r>
            <a:r>
              <a:rPr lang="de-DE" altLang="de-DE" dirty="0"/>
              <a:t> einen ausgewählten </a:t>
            </a:r>
            <a:r>
              <a:rPr lang="de-DE" altLang="de-DE" dirty="0" err="1"/>
              <a:t>Branches</a:t>
            </a:r>
            <a:r>
              <a:rPr lang="de-DE" altLang="de-DE" dirty="0"/>
              <a:t> und deren Änderungen anzuzeigen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Commits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5A2F7-C7B9-EF89-E815-23F9B8EF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16832"/>
            <a:ext cx="8516937" cy="37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2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Merge-Requests</a:t>
            </a:r>
            <a:r>
              <a:rPr lang="de-DE" altLang="de-DE" dirty="0"/>
              <a:t> sind eine Anfrage, um neue Änderungen in das Projekt einzubringen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Git-Merge</a:t>
            </a:r>
            <a:r>
              <a:rPr lang="de-DE" altLang="de-DE" dirty="0"/>
              <a:t> von </a:t>
            </a:r>
            <a:r>
              <a:rPr lang="de-DE" altLang="de-DE" dirty="0" err="1"/>
              <a:t>Branches</a:t>
            </a:r>
            <a:r>
              <a:rPr lang="de-DE" altLang="de-DE" dirty="0"/>
              <a:t> als Grundkonzept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Erweitert einfachen </a:t>
            </a:r>
            <a:r>
              <a:rPr lang="de-DE" altLang="de-DE" dirty="0" err="1"/>
              <a:t>Merge</a:t>
            </a:r>
            <a:r>
              <a:rPr lang="de-DE" altLang="de-DE" dirty="0"/>
              <a:t> um folgende Features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Beschreibung des </a:t>
            </a:r>
            <a:r>
              <a:rPr lang="de-DE" altLang="de-DE" dirty="0" err="1"/>
              <a:t>Merge</a:t>
            </a:r>
            <a:r>
              <a:rPr lang="de-DE" altLang="de-DE" dirty="0"/>
              <a:t>-Request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Anzeige der Codeänderungen für Reviews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Auflistung der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Verknüpfungen mit </a:t>
            </a:r>
            <a:r>
              <a:rPr lang="de-DE" altLang="de-DE" dirty="0" err="1"/>
              <a:t>Issues</a:t>
            </a:r>
            <a:r>
              <a:rPr lang="de-DE" altLang="de-DE" dirty="0"/>
              <a:t> oder Milestones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Kommentarsektion zur </a:t>
            </a:r>
            <a:r>
              <a:rPr lang="de-DE" altLang="de-DE" dirty="0" err="1"/>
              <a:t>Diskursion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Bietet Option den Source Branch nach dem </a:t>
            </a:r>
            <a:r>
              <a:rPr lang="de-DE" altLang="de-DE" dirty="0" err="1"/>
              <a:t>Merge</a:t>
            </a:r>
            <a:r>
              <a:rPr lang="de-DE" altLang="de-DE" dirty="0"/>
              <a:t> zu löschen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</a:t>
            </a:r>
            <a:r>
              <a:rPr lang="de-DE" altLang="de-DE" dirty="0" err="1"/>
              <a:t>Squashing</a:t>
            </a:r>
            <a:r>
              <a:rPr lang="de-DE" altLang="de-DE" dirty="0"/>
              <a:t> von </a:t>
            </a:r>
            <a:r>
              <a:rPr lang="de-DE" altLang="de-DE" dirty="0" err="1"/>
              <a:t>Commits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Zielbranch</a:t>
            </a:r>
            <a:r>
              <a:rPr lang="de-DE" altLang="de-DE" dirty="0"/>
              <a:t> enthält dann nicht alle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Source </a:t>
            </a:r>
            <a:r>
              <a:rPr lang="de-DE" altLang="de-DE" dirty="0" err="1"/>
              <a:t>Branches</a:t>
            </a:r>
            <a:r>
              <a:rPr lang="de-DE" altLang="de-DE" dirty="0"/>
              <a:t> und bleibt ggf. übersichtlicher 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044225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6B49AC-433B-BB27-9E73-C412D1BA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514692" cy="372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77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29E104-0A3F-A1BC-0EDF-7D6697945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124744"/>
            <a:ext cx="7956376" cy="522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00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Draft</a:t>
            </a:r>
            <a:r>
              <a:rPr lang="de-DE" altLang="de-DE" b="1" dirty="0"/>
              <a:t> </a:t>
            </a:r>
            <a:r>
              <a:rPr lang="de-DE" altLang="de-DE" dirty="0"/>
              <a:t>– </a:t>
            </a:r>
            <a:r>
              <a:rPr lang="de-DE" altLang="de-DE" dirty="0" err="1"/>
              <a:t>Merge</a:t>
            </a:r>
            <a:r>
              <a:rPr lang="de-DE" altLang="de-DE" dirty="0"/>
              <a:t> Request ist für andere Personen einsehbar, kann aber noch nicht </a:t>
            </a:r>
            <a:r>
              <a:rPr lang="de-DE" altLang="de-DE" dirty="0" err="1"/>
              <a:t>gemerged</a:t>
            </a:r>
            <a:r>
              <a:rPr lang="de-DE" altLang="de-DE" dirty="0"/>
              <a:t>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Assignee</a:t>
            </a:r>
            <a:r>
              <a:rPr lang="de-DE" altLang="de-DE" b="1" dirty="0"/>
              <a:t> </a:t>
            </a:r>
            <a:r>
              <a:rPr lang="de-DE" altLang="de-DE" dirty="0"/>
              <a:t>– Zugewiesene Person, die für den </a:t>
            </a:r>
            <a:r>
              <a:rPr lang="de-DE" altLang="de-DE" dirty="0" err="1"/>
              <a:t>Merge</a:t>
            </a:r>
            <a:r>
              <a:rPr lang="de-DE" altLang="de-DE" dirty="0"/>
              <a:t>-Request bzw. für das Einpflegen der Änderungen zuständig ist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Reviewer </a:t>
            </a:r>
            <a:r>
              <a:rPr lang="de-DE" altLang="de-DE" dirty="0"/>
              <a:t>– Person(en), die die Änderungen reviewen und durch einen </a:t>
            </a:r>
            <a:r>
              <a:rPr lang="de-DE" altLang="de-DE" i="1" dirty="0" err="1"/>
              <a:t>Approve</a:t>
            </a:r>
            <a:r>
              <a:rPr lang="de-DE" altLang="de-DE" i="1" dirty="0"/>
              <a:t> </a:t>
            </a:r>
            <a:r>
              <a:rPr lang="de-DE" altLang="de-DE" dirty="0"/>
              <a:t>bestätigen können. </a:t>
            </a:r>
            <a:r>
              <a:rPr lang="de-DE" altLang="de-DE" dirty="0" err="1"/>
              <a:t>Approves</a:t>
            </a:r>
            <a:r>
              <a:rPr lang="de-DE" altLang="de-DE" dirty="0"/>
              <a:t> können als verpflichtend sowie als Optional eingestellt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Milestone</a:t>
            </a:r>
            <a:r>
              <a:rPr lang="de-DE" altLang="de-DE" dirty="0"/>
              <a:t> – Zugehöriger Milestone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Labels </a:t>
            </a:r>
            <a:r>
              <a:rPr lang="de-DE" altLang="de-DE" dirty="0"/>
              <a:t>– Dienen zur Kategorisierung und Einordnung des MR 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Merge</a:t>
            </a:r>
            <a:r>
              <a:rPr lang="de-DE" altLang="de-DE" b="1" dirty="0"/>
              <a:t> Options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Delete Source Branch </a:t>
            </a:r>
            <a:r>
              <a:rPr lang="de-DE" altLang="de-DE" dirty="0">
                <a:sym typeface="Wingdings" panose="05000000000000000000" pitchFamily="2" charset="2"/>
              </a:rPr>
              <a:t> Source Branch wird nach Durchführung des MR gelöscht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Squash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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des Source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werden </a:t>
            </a:r>
            <a:r>
              <a:rPr lang="de-DE" altLang="de-DE" dirty="0" err="1">
                <a:sym typeface="Wingdings" panose="05000000000000000000" pitchFamily="2" charset="2"/>
              </a:rPr>
              <a:t>gesquashed</a:t>
            </a:r>
            <a:r>
              <a:rPr lang="de-DE" altLang="de-DE" dirty="0">
                <a:sym typeface="Wingdings" panose="05000000000000000000" pitchFamily="2" charset="2"/>
              </a:rPr>
              <a:t> zum Target-Branch hinzugefügt</a:t>
            </a:r>
            <a:r>
              <a:rPr lang="de-DE" altLang="de-DE" dirty="0"/>
              <a:t> </a:t>
            </a:r>
            <a:endParaRPr lang="de-DE" altLang="de-DE" b="1" i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159747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versucht durch Templates den MR bereits mit Informationen anzureichern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So führt die 3 beim Branch 3-add-unit-tests im vorherigen Beispiel dazu, dass in die Beschreibung ein Closes #3 eingefügt wird und die Labels des </a:t>
            </a:r>
            <a:r>
              <a:rPr lang="de-DE" altLang="de-DE" dirty="0" err="1"/>
              <a:t>Issues</a:t>
            </a:r>
            <a:r>
              <a:rPr lang="de-DE" altLang="de-DE" dirty="0"/>
              <a:t> übernommen werden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Generelle Templates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merge_request_templates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</a:t>
            </a:r>
            <a:r>
              <a:rPr lang="de-DE" altLang="de-DE" dirty="0"/>
              <a:t>-Konflikte werden in der Übersicht angezeigt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C8F638-DD05-BFB4-30B5-C5632874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01" y="3645024"/>
            <a:ext cx="7812360" cy="197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5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Was ist </a:t>
            </a:r>
            <a:r>
              <a:rPr lang="de-DE" altLang="de-DE" b="1" dirty="0" err="1"/>
              <a:t>GitLab</a:t>
            </a:r>
            <a:r>
              <a:rPr lang="de-DE" altLang="de-DE" b="1" dirty="0"/>
              <a:t>?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2011 von Dimitri </a:t>
            </a:r>
            <a:r>
              <a:rPr lang="de-DE" altLang="de-DE" dirty="0" err="1"/>
              <a:t>Saparoschez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und Valery </a:t>
            </a:r>
            <a:r>
              <a:rPr lang="de-DE" altLang="de-DE" dirty="0" err="1"/>
              <a:t>Sizov</a:t>
            </a:r>
            <a:r>
              <a:rPr lang="de-DE" altLang="de-DE" dirty="0"/>
              <a:t> entwickelt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Service zur Softwareentwicklung </a:t>
            </a:r>
            <a:br>
              <a:rPr lang="de-DE" altLang="de-DE" dirty="0"/>
            </a:br>
            <a:r>
              <a:rPr lang="de-DE" altLang="de-DE" dirty="0"/>
              <a:t>und Versionsverwaltung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Hosting von </a:t>
            </a:r>
            <a:r>
              <a:rPr lang="de-DE" altLang="de-DE" dirty="0" err="1"/>
              <a:t>Git</a:t>
            </a:r>
            <a:r>
              <a:rPr lang="de-DE" altLang="de-DE" dirty="0"/>
              <a:t> Remote </a:t>
            </a:r>
            <a:r>
              <a:rPr lang="de-DE" altLang="de-DE" dirty="0" err="1"/>
              <a:t>Repositories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als Projekte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Funktionen im Bereich: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</a:t>
            </a:r>
            <a:r>
              <a:rPr lang="de-DE" altLang="de-DE" dirty="0"/>
              <a:t>-Tracking: Verwaltung/</a:t>
            </a:r>
            <a:r>
              <a:rPr lang="de-DE" altLang="de-DE" dirty="0" err="1"/>
              <a:t>Verfolugung</a:t>
            </a:r>
            <a:r>
              <a:rPr lang="de-DE" altLang="de-DE" dirty="0"/>
              <a:t> von Aufgaben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Dokumentation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CI/CD (</a:t>
            </a:r>
            <a:r>
              <a:rPr lang="de-DE" altLang="de-DE" dirty="0" err="1"/>
              <a:t>Continuous</a:t>
            </a:r>
            <a:r>
              <a:rPr lang="de-DE" altLang="de-DE" dirty="0"/>
              <a:t> Integration/</a:t>
            </a:r>
            <a:r>
              <a:rPr lang="de-DE" altLang="de-DE" dirty="0" err="1"/>
              <a:t>Continuous</a:t>
            </a:r>
            <a:r>
              <a:rPr lang="de-DE" altLang="de-DE" dirty="0"/>
              <a:t> </a:t>
            </a:r>
            <a:r>
              <a:rPr lang="de-DE" altLang="de-DE" dirty="0" err="1"/>
              <a:t>Deployment</a:t>
            </a:r>
            <a:r>
              <a:rPr lang="de-DE" altLang="de-DE" dirty="0"/>
              <a:t>)</a:t>
            </a:r>
          </a:p>
          <a:p>
            <a:pPr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C5E0A4-48A3-DB09-6C6F-41D8657E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772816"/>
            <a:ext cx="2805881" cy="6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Auch bei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können, analog zu lokalen Konflikten, ebenfalls </a:t>
            </a:r>
            <a:r>
              <a:rPr lang="de-DE" altLang="de-DE" dirty="0" err="1"/>
              <a:t>Merge</a:t>
            </a:r>
            <a:r>
              <a:rPr lang="de-DE" altLang="de-DE" dirty="0"/>
              <a:t>-Konflikte auftreten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Kleinere Konflikte können über </a:t>
            </a:r>
            <a:r>
              <a:rPr lang="de-DE" altLang="de-DE" dirty="0" err="1"/>
              <a:t>GitLab</a:t>
            </a:r>
            <a:r>
              <a:rPr lang="de-DE" altLang="de-DE" dirty="0"/>
              <a:t> aufgelöst werden, größere müssen jedoch lokal behoben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40D709-BDCE-A76E-12D8-DE860DAF7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532"/>
          <a:stretch/>
        </p:blipFill>
        <p:spPr>
          <a:xfrm>
            <a:off x="503548" y="2619544"/>
            <a:ext cx="8136904" cy="354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89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 err="1"/>
              <a:t>Git</a:t>
            </a:r>
            <a:r>
              <a:rPr lang="de-DE" altLang="de-DE" b="1" dirty="0"/>
              <a:t> </a:t>
            </a:r>
            <a:r>
              <a:rPr lang="de-DE" altLang="de-DE" b="1" dirty="0" err="1"/>
              <a:t>vs</a:t>
            </a:r>
            <a:r>
              <a:rPr lang="de-DE" altLang="de-DE" b="1" dirty="0"/>
              <a:t> </a:t>
            </a:r>
            <a:r>
              <a:rPr lang="de-DE" altLang="de-DE" b="1" dirty="0" err="1"/>
              <a:t>GitLab</a:t>
            </a:r>
            <a:br>
              <a:rPr lang="de-DE" altLang="de-DE" dirty="0"/>
            </a:br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</a:t>
            </a:r>
            <a:endParaRPr lang="de-DE" altLang="de-DE" dirty="0"/>
          </a:p>
          <a:p>
            <a:pPr lvl="1"/>
            <a:r>
              <a:rPr lang="de-DE" altLang="de-DE" dirty="0"/>
              <a:t>Verteiltes Versionskontrollsystem zur lokalen Verwaltung von Dateien</a:t>
            </a:r>
          </a:p>
          <a:p>
            <a:pPr lvl="1"/>
            <a:r>
              <a:rPr lang="de-DE" altLang="de-DE" dirty="0"/>
              <a:t>Verfolgung und Speicherung von Änderungen an Dateien</a:t>
            </a:r>
          </a:p>
          <a:p>
            <a:pPr marL="57150" indent="0">
              <a:buNone/>
            </a:pPr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GitLab</a:t>
            </a:r>
            <a:endParaRPr lang="de-DE" altLang="de-DE" dirty="0"/>
          </a:p>
          <a:p>
            <a:pPr lvl="1"/>
            <a:r>
              <a:rPr lang="de-DE" altLang="de-DE" dirty="0"/>
              <a:t>Umfassende </a:t>
            </a:r>
            <a:r>
              <a:rPr lang="de-DE" altLang="de-DE" dirty="0" err="1"/>
              <a:t>DevOps</a:t>
            </a:r>
            <a:r>
              <a:rPr lang="de-DE" altLang="de-DE" dirty="0"/>
              <a:t>-Plattform</a:t>
            </a:r>
          </a:p>
          <a:p>
            <a:pPr lvl="1"/>
            <a:r>
              <a:rPr lang="de-DE" altLang="de-DE" dirty="0"/>
              <a:t>Erweitert </a:t>
            </a:r>
            <a:r>
              <a:rPr lang="de-DE" altLang="de-DE" dirty="0" err="1"/>
              <a:t>Git</a:t>
            </a:r>
            <a:r>
              <a:rPr lang="de-DE" altLang="de-DE" dirty="0"/>
              <a:t> um Tools und Funktionen für Projektmanagement, Zusammenarbeit und Automatisierung</a:t>
            </a:r>
          </a:p>
          <a:p>
            <a:pPr lvl="1"/>
            <a:r>
              <a:rPr lang="de-DE" altLang="de-DE" dirty="0"/>
              <a:t>Zentrale Plattform zur Verwaltung von Projekten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2635015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/>
              <a:t>Unterschiedliche </a:t>
            </a:r>
            <a:r>
              <a:rPr lang="de-DE" altLang="de-DE" b="1" dirty="0" err="1"/>
              <a:t>GitLab</a:t>
            </a:r>
            <a:r>
              <a:rPr lang="de-DE" altLang="de-DE" b="1" dirty="0"/>
              <a:t> Versionen</a:t>
            </a:r>
          </a:p>
          <a:p>
            <a:pPr marL="400050"/>
            <a:r>
              <a:rPr lang="de-DE" altLang="de-DE" dirty="0"/>
              <a:t>Free</a:t>
            </a:r>
          </a:p>
          <a:p>
            <a:pPr marL="800100" lvl="1"/>
            <a:r>
              <a:rPr lang="de-DE" altLang="de-DE" dirty="0"/>
              <a:t>Kostenlos und Open Source</a:t>
            </a:r>
          </a:p>
          <a:p>
            <a:pPr marL="800100" lvl="1"/>
            <a:r>
              <a:rPr lang="de-DE" altLang="de-DE" dirty="0"/>
              <a:t>Konzipiert für persönliche Projekte</a:t>
            </a:r>
          </a:p>
          <a:p>
            <a:pPr marL="800100" lvl="1"/>
            <a:r>
              <a:rPr lang="de-DE" altLang="de-DE" dirty="0"/>
              <a:t>400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nur über </a:t>
            </a:r>
            <a:r>
              <a:rPr lang="de-DE" altLang="de-DE" dirty="0" err="1"/>
              <a:t>GitLab</a:t>
            </a:r>
            <a:r>
              <a:rPr lang="de-DE" altLang="de-DE" dirty="0"/>
              <a:t> Forum</a:t>
            </a:r>
          </a:p>
          <a:p>
            <a:pPr marL="400050"/>
            <a:r>
              <a:rPr lang="de-DE" altLang="de-DE" dirty="0"/>
              <a:t>Premium</a:t>
            </a:r>
          </a:p>
          <a:p>
            <a:pPr marL="800100" lvl="1"/>
            <a:r>
              <a:rPr lang="de-DE" altLang="de-DE" dirty="0"/>
              <a:t>Für mittlere bis große Teams</a:t>
            </a:r>
          </a:p>
          <a:p>
            <a:pPr marL="800100" lvl="1"/>
            <a:r>
              <a:rPr lang="de-DE" altLang="de-DE" dirty="0"/>
              <a:t>Fortgeschrittene Features im Bereich Projektmanagement, Code Reviews sowie CI/CD</a:t>
            </a:r>
          </a:p>
          <a:p>
            <a:pPr marL="800100" lvl="1"/>
            <a:r>
              <a:rPr lang="de-DE" altLang="de-DE" dirty="0"/>
              <a:t>10.000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bei Problemen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564118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Ultimate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Kostenlos und Open Source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Für Unternehmen und große Organisationen</a:t>
            </a:r>
            <a:endParaRPr lang="de-DE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Umfangreiche Statistiken zur Analyse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Erweiterte Funktionen insbesondere im Bereich Security und Automatisierung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50,000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compute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minutes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für CI/CD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Alle Versionen können als SaaS auf GitLab.com, wie auch als selbst gehostete Instanz im eigenen Netzwerk betrieben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Add-</a:t>
            </a:r>
            <a:r>
              <a:rPr lang="de-DE" altLang="de-DE" dirty="0" err="1"/>
              <a:t>ons</a:t>
            </a:r>
            <a:r>
              <a:rPr lang="de-DE" altLang="de-DE" dirty="0"/>
              <a:t> mit Fokus auf AI-Unterstützung für Premium und Ultimate verfügbar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943474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Startseite und Projekte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2560771"/>
      </p:ext>
    </p:extLst>
  </p:cSld>
  <p:clrMapOvr>
    <a:masterClrMapping/>
  </p:clrMapOvr>
</p:sld>
</file>

<file path=ppt/theme/theme1.xml><?xml version="1.0" encoding="utf-8"?>
<a:theme xmlns:a="http://schemas.openxmlformats.org/drawingml/2006/main" name="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PPT7</Template>
  <TotalTime>0</TotalTime>
  <Pages>1</Pages>
  <Words>1512</Words>
  <Application>Microsoft Office PowerPoint</Application>
  <PresentationFormat>Bildschirmpräsentation (4:3)</PresentationFormat>
  <Paragraphs>248</Paragraphs>
  <Slides>50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50</vt:i4>
      </vt:variant>
    </vt:vector>
  </HeadingPairs>
  <TitlesOfParts>
    <vt:vector size="59" baseType="lpstr">
      <vt:lpstr>Arial</vt:lpstr>
      <vt:lpstr>Consolas</vt:lpstr>
      <vt:lpstr>Monotype Sorts</vt:lpstr>
      <vt:lpstr>Times New Roman</vt:lpstr>
      <vt:lpstr>Wingdings</vt:lpstr>
      <vt:lpstr>vorlneu</vt:lpstr>
      <vt:lpstr>Benutzerdefiniertes Design</vt:lpstr>
      <vt:lpstr>1_vorlneu</vt:lpstr>
      <vt:lpstr>2_vorlneu</vt:lpstr>
      <vt:lpstr>GitLab</vt:lpstr>
      <vt:lpstr>Agenda</vt:lpstr>
      <vt:lpstr>Inhalt</vt:lpstr>
      <vt:lpstr>GitLab</vt:lpstr>
      <vt:lpstr>GitLab – Einführung </vt:lpstr>
      <vt:lpstr>GitLab – Einführung</vt:lpstr>
      <vt:lpstr>GitLab – Einführung</vt:lpstr>
      <vt:lpstr>GitLab – Einführung</vt:lpstr>
      <vt:lpstr>Startseite und Projekte</vt:lpstr>
      <vt:lpstr>Startseite &amp; Projekte</vt:lpstr>
      <vt:lpstr>Startseite &amp; Projekte</vt:lpstr>
      <vt:lpstr>Startseite &amp; Projekte</vt:lpstr>
      <vt:lpstr>Startseite &amp; Projekte</vt:lpstr>
      <vt:lpstr>Groups</vt:lpstr>
      <vt:lpstr>Groups</vt:lpstr>
      <vt:lpstr>Groups</vt:lpstr>
      <vt:lpstr>Groups</vt:lpstr>
      <vt:lpstr>Groups</vt:lpstr>
      <vt:lpstr>Groups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Planing Tools</vt:lpstr>
      <vt:lpstr>Issues</vt:lpstr>
      <vt:lpstr>Labels</vt:lpstr>
      <vt:lpstr>Issues</vt:lpstr>
      <vt:lpstr>Issues</vt:lpstr>
      <vt:lpstr>Issues</vt:lpstr>
      <vt:lpstr>Issues</vt:lpstr>
      <vt:lpstr>Issues</vt:lpstr>
      <vt:lpstr>Issue-Board</vt:lpstr>
      <vt:lpstr>Issue-Board</vt:lpstr>
      <vt:lpstr>Issue-Board</vt:lpstr>
      <vt:lpstr>Milestones</vt:lpstr>
      <vt:lpstr>Milestones</vt:lpstr>
      <vt:lpstr>Wiki</vt:lpstr>
      <vt:lpstr>Branches, Commits &amp; Merging</vt:lpstr>
      <vt:lpstr>Branches</vt:lpstr>
      <vt:lpstr>Branches</vt:lpstr>
      <vt:lpstr>Commits</vt:lpstr>
      <vt:lpstr>Merge-Requests</vt:lpstr>
      <vt:lpstr>Merge-Requests</vt:lpstr>
      <vt:lpstr>Merge-Requests</vt:lpstr>
      <vt:lpstr>Merge-Requests</vt:lpstr>
      <vt:lpstr>Merge-Requests</vt:lpstr>
      <vt:lpstr>Merge-Requests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&lt;Titel&gt;</dc:title>
  <dc:creator>anderScore User4</dc:creator>
  <cp:lastModifiedBy>Keutner, Christopher</cp:lastModifiedBy>
  <cp:revision>14</cp:revision>
  <cp:lastPrinted>1996-08-01T16:36:58Z</cp:lastPrinted>
  <dcterms:created xsi:type="dcterms:W3CDTF">2024-05-03T10:07:43Z</dcterms:created>
  <dcterms:modified xsi:type="dcterms:W3CDTF">2024-06-06T12:45:56Z</dcterms:modified>
</cp:coreProperties>
</file>